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9" r:id="rId4"/>
    <p:sldId id="260" r:id="rId5"/>
    <p:sldId id="258" r:id="rId6"/>
    <p:sldId id="262" r:id="rId7"/>
    <p:sldId id="261"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94648"/>
  </p:normalViewPr>
  <p:slideViewPr>
    <p:cSldViewPr snapToGrid="0">
      <p:cViewPr varScale="1">
        <p:scale>
          <a:sx n="46" d="100"/>
          <a:sy n="46" d="100"/>
        </p:scale>
        <p:origin x="200" y="1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7C7853-1C35-46EF-B31F-9DF4EE39A0F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2EAE54-18E0-494C-B708-0D3C4B9737F8}">
      <dgm:prSet/>
      <dgm:spPr/>
      <dgm:t>
        <a:bodyPr/>
        <a:lstStyle/>
        <a:p>
          <a:pPr>
            <a:defRPr b="1"/>
          </a:pPr>
          <a:r>
            <a:rPr lang="en-US" b="0" i="0" dirty="0"/>
            <a:t>Web scrape zameen.com (Pakistan National Real-Estate webapp)</a:t>
          </a:r>
          <a:endParaRPr lang="en-US" dirty="0"/>
        </a:p>
      </dgm:t>
    </dgm:pt>
    <dgm:pt modelId="{FCB4B652-DAE9-49CC-A4DD-8959F10B33C1}" type="parTrans" cxnId="{9E180174-6450-4261-8B45-D2BEDBB30F62}">
      <dgm:prSet/>
      <dgm:spPr/>
      <dgm:t>
        <a:bodyPr/>
        <a:lstStyle/>
        <a:p>
          <a:endParaRPr lang="en-US"/>
        </a:p>
      </dgm:t>
    </dgm:pt>
    <dgm:pt modelId="{D137AC11-C75F-4A76-8D7C-34784664BB67}" type="sibTrans" cxnId="{9E180174-6450-4261-8B45-D2BEDBB30F62}">
      <dgm:prSet/>
      <dgm:spPr/>
      <dgm:t>
        <a:bodyPr/>
        <a:lstStyle/>
        <a:p>
          <a:endParaRPr lang="en-US"/>
        </a:p>
      </dgm:t>
    </dgm:pt>
    <dgm:pt modelId="{930B7106-4CE3-4277-8C9A-36DA18C75543}">
      <dgm:prSet/>
      <dgm:spPr/>
      <dgm:t>
        <a:bodyPr/>
        <a:lstStyle/>
        <a:p>
          <a:r>
            <a:rPr lang="en-US" b="0" i="0"/>
            <a:t>Dynamic collection of data (automated)</a:t>
          </a:r>
          <a:endParaRPr lang="en-US"/>
        </a:p>
      </dgm:t>
    </dgm:pt>
    <dgm:pt modelId="{1BA1B1CB-D17B-4A7A-8481-31B6D0872C37}" type="parTrans" cxnId="{082DD909-7AD8-4862-A3BD-AE40A7C42BC3}">
      <dgm:prSet/>
      <dgm:spPr/>
      <dgm:t>
        <a:bodyPr/>
        <a:lstStyle/>
        <a:p>
          <a:endParaRPr lang="en-US"/>
        </a:p>
      </dgm:t>
    </dgm:pt>
    <dgm:pt modelId="{891416B3-96CF-4B98-8AAD-D95C6BDE6964}" type="sibTrans" cxnId="{082DD909-7AD8-4862-A3BD-AE40A7C42BC3}">
      <dgm:prSet/>
      <dgm:spPr/>
      <dgm:t>
        <a:bodyPr/>
        <a:lstStyle/>
        <a:p>
          <a:endParaRPr lang="en-US"/>
        </a:p>
      </dgm:t>
    </dgm:pt>
    <dgm:pt modelId="{7856BA4A-4EDF-48B2-AB3B-37695FE47634}">
      <dgm:prSet/>
      <dgm:spPr/>
      <dgm:t>
        <a:bodyPr/>
        <a:lstStyle/>
        <a:p>
          <a:r>
            <a:rPr lang="en-US" b="0" i="0"/>
            <a:t>Updated/recent data available</a:t>
          </a:r>
          <a:endParaRPr lang="en-US"/>
        </a:p>
      </dgm:t>
    </dgm:pt>
    <dgm:pt modelId="{64FD06C3-FE15-4431-964A-BB4374E7F741}" type="parTrans" cxnId="{5B083D1E-FA21-4617-89E5-3F1E57FB2B3E}">
      <dgm:prSet/>
      <dgm:spPr/>
      <dgm:t>
        <a:bodyPr/>
        <a:lstStyle/>
        <a:p>
          <a:endParaRPr lang="en-US"/>
        </a:p>
      </dgm:t>
    </dgm:pt>
    <dgm:pt modelId="{27D7D235-015D-4362-839E-06D1F7FE9D33}" type="sibTrans" cxnId="{5B083D1E-FA21-4617-89E5-3F1E57FB2B3E}">
      <dgm:prSet/>
      <dgm:spPr/>
      <dgm:t>
        <a:bodyPr/>
        <a:lstStyle/>
        <a:p>
          <a:endParaRPr lang="en-US"/>
        </a:p>
      </dgm:t>
    </dgm:pt>
    <dgm:pt modelId="{4448D37F-344B-4DA1-8DAA-2D7B060E6568}">
      <dgm:prSet/>
      <dgm:spPr/>
      <dgm:t>
        <a:bodyPr/>
        <a:lstStyle/>
        <a:p>
          <a:r>
            <a:rPr lang="en-US" b="0" i="0"/>
            <a:t>Dynamically store data in tabular format (.csv).</a:t>
          </a:r>
          <a:endParaRPr lang="en-US"/>
        </a:p>
      </dgm:t>
    </dgm:pt>
    <dgm:pt modelId="{8C650B9E-5505-4AD0-AFCF-32B84D5017FF}" type="parTrans" cxnId="{15ACE0CB-9D9C-46F3-B3A4-D3AF276781F4}">
      <dgm:prSet/>
      <dgm:spPr/>
      <dgm:t>
        <a:bodyPr/>
        <a:lstStyle/>
        <a:p>
          <a:endParaRPr lang="en-US"/>
        </a:p>
      </dgm:t>
    </dgm:pt>
    <dgm:pt modelId="{0515BD15-1B46-4C03-8EDE-D6521B977992}" type="sibTrans" cxnId="{15ACE0CB-9D9C-46F3-B3A4-D3AF276781F4}">
      <dgm:prSet/>
      <dgm:spPr/>
      <dgm:t>
        <a:bodyPr/>
        <a:lstStyle/>
        <a:p>
          <a:endParaRPr lang="en-US"/>
        </a:p>
      </dgm:t>
    </dgm:pt>
    <dgm:pt modelId="{F4B1A3CC-2886-49A7-BDCC-02AC8A806DFF}">
      <dgm:prSet/>
      <dgm:spPr/>
      <dgm:t>
        <a:bodyPr/>
        <a:lstStyle/>
        <a:p>
          <a:pPr>
            <a:defRPr b="1"/>
          </a:pPr>
          <a:r>
            <a:rPr lang="en-US" b="0" i="0"/>
            <a:t>Use collected data to implement machine learning models (training phase)</a:t>
          </a:r>
          <a:endParaRPr lang="en-US"/>
        </a:p>
      </dgm:t>
    </dgm:pt>
    <dgm:pt modelId="{67D7A9C2-1C22-4A11-957D-BE767B26E191}" type="parTrans" cxnId="{26E408EC-F116-4A61-900D-DD50163C7683}">
      <dgm:prSet/>
      <dgm:spPr/>
      <dgm:t>
        <a:bodyPr/>
        <a:lstStyle/>
        <a:p>
          <a:endParaRPr lang="en-US"/>
        </a:p>
      </dgm:t>
    </dgm:pt>
    <dgm:pt modelId="{F0E488CE-03F6-4167-BE35-4AC8512AF25F}" type="sibTrans" cxnId="{26E408EC-F116-4A61-900D-DD50163C7683}">
      <dgm:prSet/>
      <dgm:spPr/>
      <dgm:t>
        <a:bodyPr/>
        <a:lstStyle/>
        <a:p>
          <a:endParaRPr lang="en-US"/>
        </a:p>
      </dgm:t>
    </dgm:pt>
    <dgm:pt modelId="{3E8B0015-DD7B-4845-9E8D-0D592EFFA129}">
      <dgm:prSet/>
      <dgm:spPr/>
      <dgm:t>
        <a:bodyPr/>
        <a:lstStyle/>
        <a:p>
          <a:r>
            <a:rPr lang="en-US" b="0" i="0"/>
            <a:t>Data preprocessing &amp; feature engineering</a:t>
          </a:r>
          <a:endParaRPr lang="en-US"/>
        </a:p>
      </dgm:t>
    </dgm:pt>
    <dgm:pt modelId="{F15834B7-E376-4543-8C52-70CA90F516FD}" type="parTrans" cxnId="{CE9A0833-1E6B-49A9-BEFD-F56F0029B7F8}">
      <dgm:prSet/>
      <dgm:spPr/>
      <dgm:t>
        <a:bodyPr/>
        <a:lstStyle/>
        <a:p>
          <a:endParaRPr lang="en-US"/>
        </a:p>
      </dgm:t>
    </dgm:pt>
    <dgm:pt modelId="{E737BFC6-F2D4-421F-9EC7-DFC18D1C252F}" type="sibTrans" cxnId="{CE9A0833-1E6B-49A9-BEFD-F56F0029B7F8}">
      <dgm:prSet/>
      <dgm:spPr/>
      <dgm:t>
        <a:bodyPr/>
        <a:lstStyle/>
        <a:p>
          <a:endParaRPr lang="en-US"/>
        </a:p>
      </dgm:t>
    </dgm:pt>
    <dgm:pt modelId="{B39203CD-655A-4F17-91C3-89E7E9F7D6B6}">
      <dgm:prSet/>
      <dgm:spPr/>
      <dgm:t>
        <a:bodyPr/>
        <a:lstStyle/>
        <a:p>
          <a:r>
            <a:rPr lang="en-US" b="0" i="0"/>
            <a:t>Data insights</a:t>
          </a:r>
          <a:endParaRPr lang="en-US"/>
        </a:p>
      </dgm:t>
    </dgm:pt>
    <dgm:pt modelId="{BE689FE7-A5B6-4B81-B917-FDC9935D9121}" type="parTrans" cxnId="{84454420-04B3-45D2-B7CA-695D511AB16A}">
      <dgm:prSet/>
      <dgm:spPr/>
      <dgm:t>
        <a:bodyPr/>
        <a:lstStyle/>
        <a:p>
          <a:endParaRPr lang="en-US"/>
        </a:p>
      </dgm:t>
    </dgm:pt>
    <dgm:pt modelId="{40A4120A-FA84-4BA2-B70B-01F2612EF19D}" type="sibTrans" cxnId="{84454420-04B3-45D2-B7CA-695D511AB16A}">
      <dgm:prSet/>
      <dgm:spPr/>
      <dgm:t>
        <a:bodyPr/>
        <a:lstStyle/>
        <a:p>
          <a:endParaRPr lang="en-US"/>
        </a:p>
      </dgm:t>
    </dgm:pt>
    <dgm:pt modelId="{1811B6B0-8425-40CB-AC03-7452107E0347}">
      <dgm:prSet/>
      <dgm:spPr/>
      <dgm:t>
        <a:bodyPr/>
        <a:lstStyle/>
        <a:p>
          <a:r>
            <a:rPr lang="en-US" b="0" i="0"/>
            <a:t>Implementing/testing various ML models</a:t>
          </a:r>
          <a:endParaRPr lang="en-US"/>
        </a:p>
      </dgm:t>
    </dgm:pt>
    <dgm:pt modelId="{E7844833-C9EC-48AE-9070-7C7F9BAF4E26}" type="parTrans" cxnId="{13CB4285-9DD2-40F3-B4A3-B46F09A22251}">
      <dgm:prSet/>
      <dgm:spPr/>
      <dgm:t>
        <a:bodyPr/>
        <a:lstStyle/>
        <a:p>
          <a:endParaRPr lang="en-US"/>
        </a:p>
      </dgm:t>
    </dgm:pt>
    <dgm:pt modelId="{B6C35818-AB20-4794-8C08-8BE2752DC4EE}" type="sibTrans" cxnId="{13CB4285-9DD2-40F3-B4A3-B46F09A22251}">
      <dgm:prSet/>
      <dgm:spPr/>
      <dgm:t>
        <a:bodyPr/>
        <a:lstStyle/>
        <a:p>
          <a:endParaRPr lang="en-US"/>
        </a:p>
      </dgm:t>
    </dgm:pt>
    <dgm:pt modelId="{63ADC6A8-8B72-46B3-B824-6E33C9250943}">
      <dgm:prSet/>
      <dgm:spPr/>
      <dgm:t>
        <a:bodyPr/>
        <a:lstStyle/>
        <a:p>
          <a:pPr>
            <a:defRPr b="1"/>
          </a:pPr>
          <a:r>
            <a:rPr lang="en-US" b="0" i="0" dirty="0"/>
            <a:t>Use best (most-fit) model to predict new/unknown house prices based on features.</a:t>
          </a:r>
          <a:endParaRPr lang="en-US" dirty="0"/>
        </a:p>
      </dgm:t>
    </dgm:pt>
    <dgm:pt modelId="{9DA5C1C9-234A-4A63-859E-AA1EF7B581D4}" type="parTrans" cxnId="{192266A2-9163-4E7F-B76F-AD425447E34B}">
      <dgm:prSet/>
      <dgm:spPr/>
      <dgm:t>
        <a:bodyPr/>
        <a:lstStyle/>
        <a:p>
          <a:endParaRPr lang="en-US"/>
        </a:p>
      </dgm:t>
    </dgm:pt>
    <dgm:pt modelId="{45D35453-B9F6-4596-897C-CDCB65FE4329}" type="sibTrans" cxnId="{192266A2-9163-4E7F-B76F-AD425447E34B}">
      <dgm:prSet/>
      <dgm:spPr/>
      <dgm:t>
        <a:bodyPr/>
        <a:lstStyle/>
        <a:p>
          <a:endParaRPr lang="en-US"/>
        </a:p>
      </dgm:t>
    </dgm:pt>
    <dgm:pt modelId="{F3A8FF8E-34AC-477D-8C4C-F39C0A708A31}" type="pres">
      <dgm:prSet presAssocID="{7A7C7853-1C35-46EF-B31F-9DF4EE39A0F1}" presName="root" presStyleCnt="0">
        <dgm:presLayoutVars>
          <dgm:dir/>
          <dgm:resizeHandles val="exact"/>
        </dgm:presLayoutVars>
      </dgm:prSet>
      <dgm:spPr/>
    </dgm:pt>
    <dgm:pt modelId="{EA9EE9AC-1E8A-463F-AF59-DBD92E00821F}" type="pres">
      <dgm:prSet presAssocID="{B22EAE54-18E0-494C-B708-0D3C4B9737F8}" presName="compNode" presStyleCnt="0"/>
      <dgm:spPr/>
    </dgm:pt>
    <dgm:pt modelId="{36132E0F-0AAE-4431-8DD4-72BC3266CE2F}" type="pres">
      <dgm:prSet presAssocID="{B22EAE54-18E0-494C-B708-0D3C4B9737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eelbarrow"/>
        </a:ext>
      </dgm:extLst>
    </dgm:pt>
    <dgm:pt modelId="{8DD39688-4CE9-46FB-B9C7-40A47B342F46}" type="pres">
      <dgm:prSet presAssocID="{B22EAE54-18E0-494C-B708-0D3C4B9737F8}" presName="iconSpace" presStyleCnt="0"/>
      <dgm:spPr/>
    </dgm:pt>
    <dgm:pt modelId="{60C26027-423E-4504-826C-64F9AB9D537F}" type="pres">
      <dgm:prSet presAssocID="{B22EAE54-18E0-494C-B708-0D3C4B9737F8}" presName="parTx" presStyleLbl="revTx" presStyleIdx="0" presStyleCnt="6">
        <dgm:presLayoutVars>
          <dgm:chMax val="0"/>
          <dgm:chPref val="0"/>
        </dgm:presLayoutVars>
      </dgm:prSet>
      <dgm:spPr/>
    </dgm:pt>
    <dgm:pt modelId="{9F059F0E-2DCE-4D6A-98FB-598C28E820BB}" type="pres">
      <dgm:prSet presAssocID="{B22EAE54-18E0-494C-B708-0D3C4B9737F8}" presName="txSpace" presStyleCnt="0"/>
      <dgm:spPr/>
    </dgm:pt>
    <dgm:pt modelId="{13B1D5D1-13BC-43D4-AFC4-DC57D798BB9C}" type="pres">
      <dgm:prSet presAssocID="{B22EAE54-18E0-494C-B708-0D3C4B9737F8}" presName="desTx" presStyleLbl="revTx" presStyleIdx="1" presStyleCnt="6">
        <dgm:presLayoutVars/>
      </dgm:prSet>
      <dgm:spPr/>
    </dgm:pt>
    <dgm:pt modelId="{012F74C0-ED0E-4418-9B68-D67086947143}" type="pres">
      <dgm:prSet presAssocID="{D137AC11-C75F-4A76-8D7C-34784664BB67}" presName="sibTrans" presStyleCnt="0"/>
      <dgm:spPr/>
    </dgm:pt>
    <dgm:pt modelId="{9427CA38-4BC7-4253-B8D6-5B71143D89F4}" type="pres">
      <dgm:prSet presAssocID="{F4B1A3CC-2886-49A7-BDCC-02AC8A806DFF}" presName="compNode" presStyleCnt="0"/>
      <dgm:spPr/>
    </dgm:pt>
    <dgm:pt modelId="{570B2B79-5DFA-4051-8D7E-E03D1B467E3E}" type="pres">
      <dgm:prSet presAssocID="{F4B1A3CC-2886-49A7-BDCC-02AC8A806D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261A96E1-7048-425C-B7BA-BF89E7654D73}" type="pres">
      <dgm:prSet presAssocID="{F4B1A3CC-2886-49A7-BDCC-02AC8A806DFF}" presName="iconSpace" presStyleCnt="0"/>
      <dgm:spPr/>
    </dgm:pt>
    <dgm:pt modelId="{66ADE64C-D5DD-4E4E-973D-F10FB1C90306}" type="pres">
      <dgm:prSet presAssocID="{F4B1A3CC-2886-49A7-BDCC-02AC8A806DFF}" presName="parTx" presStyleLbl="revTx" presStyleIdx="2" presStyleCnt="6">
        <dgm:presLayoutVars>
          <dgm:chMax val="0"/>
          <dgm:chPref val="0"/>
        </dgm:presLayoutVars>
      </dgm:prSet>
      <dgm:spPr/>
    </dgm:pt>
    <dgm:pt modelId="{70A8F365-6664-4FF0-A5CA-711D5C73A0ED}" type="pres">
      <dgm:prSet presAssocID="{F4B1A3CC-2886-49A7-BDCC-02AC8A806DFF}" presName="txSpace" presStyleCnt="0"/>
      <dgm:spPr/>
    </dgm:pt>
    <dgm:pt modelId="{3C01106E-CD8F-4A09-8452-3901B598287E}" type="pres">
      <dgm:prSet presAssocID="{F4B1A3CC-2886-49A7-BDCC-02AC8A806DFF}" presName="desTx" presStyleLbl="revTx" presStyleIdx="3" presStyleCnt="6">
        <dgm:presLayoutVars/>
      </dgm:prSet>
      <dgm:spPr/>
    </dgm:pt>
    <dgm:pt modelId="{E2C83B47-A9E0-447E-A9C2-93A59019DF95}" type="pres">
      <dgm:prSet presAssocID="{F0E488CE-03F6-4167-BE35-4AC8512AF25F}" presName="sibTrans" presStyleCnt="0"/>
      <dgm:spPr/>
    </dgm:pt>
    <dgm:pt modelId="{82330BA8-0FE8-4CA4-8075-48E3FA95F696}" type="pres">
      <dgm:prSet presAssocID="{63ADC6A8-8B72-46B3-B824-6E33C9250943}" presName="compNode" presStyleCnt="0"/>
      <dgm:spPr/>
    </dgm:pt>
    <dgm:pt modelId="{B820CBC3-0685-4D8E-9DAE-02F25E617440}" type="pres">
      <dgm:prSet presAssocID="{63ADC6A8-8B72-46B3-B824-6E33C92509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8024EB62-2D09-4A58-B9B8-2D6899FDC063}" type="pres">
      <dgm:prSet presAssocID="{63ADC6A8-8B72-46B3-B824-6E33C9250943}" presName="iconSpace" presStyleCnt="0"/>
      <dgm:spPr/>
    </dgm:pt>
    <dgm:pt modelId="{BF973965-8833-44AB-BBAE-202E56A23B5A}" type="pres">
      <dgm:prSet presAssocID="{63ADC6A8-8B72-46B3-B824-6E33C9250943}" presName="parTx" presStyleLbl="revTx" presStyleIdx="4" presStyleCnt="6">
        <dgm:presLayoutVars>
          <dgm:chMax val="0"/>
          <dgm:chPref val="0"/>
        </dgm:presLayoutVars>
      </dgm:prSet>
      <dgm:spPr/>
    </dgm:pt>
    <dgm:pt modelId="{EF237001-D40A-450E-A756-722EE6911218}" type="pres">
      <dgm:prSet presAssocID="{63ADC6A8-8B72-46B3-B824-6E33C9250943}" presName="txSpace" presStyleCnt="0"/>
      <dgm:spPr/>
    </dgm:pt>
    <dgm:pt modelId="{CDCA39B9-EBB8-4780-8568-5B09CB5C85D0}" type="pres">
      <dgm:prSet presAssocID="{63ADC6A8-8B72-46B3-B824-6E33C9250943}" presName="desTx" presStyleLbl="revTx" presStyleIdx="5" presStyleCnt="6">
        <dgm:presLayoutVars/>
      </dgm:prSet>
      <dgm:spPr/>
    </dgm:pt>
  </dgm:ptLst>
  <dgm:cxnLst>
    <dgm:cxn modelId="{E0423007-9B81-4AC6-97EA-DC22D0CD5FE5}" type="presOf" srcId="{B22EAE54-18E0-494C-B708-0D3C4B9737F8}" destId="{60C26027-423E-4504-826C-64F9AB9D537F}" srcOrd="0" destOrd="0" presId="urn:microsoft.com/office/officeart/2018/2/layout/IconLabelDescriptionList"/>
    <dgm:cxn modelId="{082DD909-7AD8-4862-A3BD-AE40A7C42BC3}" srcId="{B22EAE54-18E0-494C-B708-0D3C4B9737F8}" destId="{930B7106-4CE3-4277-8C9A-36DA18C75543}" srcOrd="0" destOrd="0" parTransId="{1BA1B1CB-D17B-4A7A-8481-31B6D0872C37}" sibTransId="{891416B3-96CF-4B98-8AAD-D95C6BDE6964}"/>
    <dgm:cxn modelId="{754CD91B-A355-4FEA-8765-221DB58E25F3}" type="presOf" srcId="{7856BA4A-4EDF-48B2-AB3B-37695FE47634}" destId="{13B1D5D1-13BC-43D4-AFC4-DC57D798BB9C}" srcOrd="0" destOrd="1" presId="urn:microsoft.com/office/officeart/2018/2/layout/IconLabelDescriptionList"/>
    <dgm:cxn modelId="{5B083D1E-FA21-4617-89E5-3F1E57FB2B3E}" srcId="{B22EAE54-18E0-494C-B708-0D3C4B9737F8}" destId="{7856BA4A-4EDF-48B2-AB3B-37695FE47634}" srcOrd="1" destOrd="0" parTransId="{64FD06C3-FE15-4431-964A-BB4374E7F741}" sibTransId="{27D7D235-015D-4362-839E-06D1F7FE9D33}"/>
    <dgm:cxn modelId="{84454420-04B3-45D2-B7CA-695D511AB16A}" srcId="{F4B1A3CC-2886-49A7-BDCC-02AC8A806DFF}" destId="{B39203CD-655A-4F17-91C3-89E7E9F7D6B6}" srcOrd="1" destOrd="0" parTransId="{BE689FE7-A5B6-4B81-B917-FDC9935D9121}" sibTransId="{40A4120A-FA84-4BA2-B70B-01F2612EF19D}"/>
    <dgm:cxn modelId="{86BBD720-F89C-421D-9C1B-7BCD7595607D}" type="presOf" srcId="{930B7106-4CE3-4277-8C9A-36DA18C75543}" destId="{13B1D5D1-13BC-43D4-AFC4-DC57D798BB9C}" srcOrd="0" destOrd="0" presId="urn:microsoft.com/office/officeart/2018/2/layout/IconLabelDescriptionList"/>
    <dgm:cxn modelId="{CE9A0833-1E6B-49A9-BEFD-F56F0029B7F8}" srcId="{F4B1A3CC-2886-49A7-BDCC-02AC8A806DFF}" destId="{3E8B0015-DD7B-4845-9E8D-0D592EFFA129}" srcOrd="0" destOrd="0" parTransId="{F15834B7-E376-4543-8C52-70CA90F516FD}" sibTransId="{E737BFC6-F2D4-421F-9EC7-DFC18D1C252F}"/>
    <dgm:cxn modelId="{F308D135-B5F2-41D3-B132-28E6A5B6D98B}" type="presOf" srcId="{1811B6B0-8425-40CB-AC03-7452107E0347}" destId="{3C01106E-CD8F-4A09-8452-3901B598287E}" srcOrd="0" destOrd="2" presId="urn:microsoft.com/office/officeart/2018/2/layout/IconLabelDescriptionList"/>
    <dgm:cxn modelId="{90682936-C387-4E00-9A45-31A7C4B6899A}" type="presOf" srcId="{F4B1A3CC-2886-49A7-BDCC-02AC8A806DFF}" destId="{66ADE64C-D5DD-4E4E-973D-F10FB1C90306}" srcOrd="0" destOrd="0" presId="urn:microsoft.com/office/officeart/2018/2/layout/IconLabelDescriptionList"/>
    <dgm:cxn modelId="{9E180174-6450-4261-8B45-D2BEDBB30F62}" srcId="{7A7C7853-1C35-46EF-B31F-9DF4EE39A0F1}" destId="{B22EAE54-18E0-494C-B708-0D3C4B9737F8}" srcOrd="0" destOrd="0" parTransId="{FCB4B652-DAE9-49CC-A4DD-8959F10B33C1}" sibTransId="{D137AC11-C75F-4A76-8D7C-34784664BB67}"/>
    <dgm:cxn modelId="{5BCEA675-3C65-49CC-AEE2-EC11F4959EF8}" type="presOf" srcId="{7A7C7853-1C35-46EF-B31F-9DF4EE39A0F1}" destId="{F3A8FF8E-34AC-477D-8C4C-F39C0A708A31}" srcOrd="0" destOrd="0" presId="urn:microsoft.com/office/officeart/2018/2/layout/IconLabelDescriptionList"/>
    <dgm:cxn modelId="{B43BCE7F-4CC4-4DA0-B717-305399CC94C1}" type="presOf" srcId="{63ADC6A8-8B72-46B3-B824-6E33C9250943}" destId="{BF973965-8833-44AB-BBAE-202E56A23B5A}" srcOrd="0" destOrd="0" presId="urn:microsoft.com/office/officeart/2018/2/layout/IconLabelDescriptionList"/>
    <dgm:cxn modelId="{ABABDE84-6A4D-4E36-A677-B1EC5905B7F7}" type="presOf" srcId="{3E8B0015-DD7B-4845-9E8D-0D592EFFA129}" destId="{3C01106E-CD8F-4A09-8452-3901B598287E}" srcOrd="0" destOrd="0" presId="urn:microsoft.com/office/officeart/2018/2/layout/IconLabelDescriptionList"/>
    <dgm:cxn modelId="{13CB4285-9DD2-40F3-B4A3-B46F09A22251}" srcId="{F4B1A3CC-2886-49A7-BDCC-02AC8A806DFF}" destId="{1811B6B0-8425-40CB-AC03-7452107E0347}" srcOrd="2" destOrd="0" parTransId="{E7844833-C9EC-48AE-9070-7C7F9BAF4E26}" sibTransId="{B6C35818-AB20-4794-8C08-8BE2752DC4EE}"/>
    <dgm:cxn modelId="{3792DD87-49E2-40E8-A3CD-396649C51EC5}" type="presOf" srcId="{4448D37F-344B-4DA1-8DAA-2D7B060E6568}" destId="{13B1D5D1-13BC-43D4-AFC4-DC57D798BB9C}" srcOrd="0" destOrd="2" presId="urn:microsoft.com/office/officeart/2018/2/layout/IconLabelDescriptionList"/>
    <dgm:cxn modelId="{192266A2-9163-4E7F-B76F-AD425447E34B}" srcId="{7A7C7853-1C35-46EF-B31F-9DF4EE39A0F1}" destId="{63ADC6A8-8B72-46B3-B824-6E33C9250943}" srcOrd="2" destOrd="0" parTransId="{9DA5C1C9-234A-4A63-859E-AA1EF7B581D4}" sibTransId="{45D35453-B9F6-4596-897C-CDCB65FE4329}"/>
    <dgm:cxn modelId="{15ACE0CB-9D9C-46F3-B3A4-D3AF276781F4}" srcId="{B22EAE54-18E0-494C-B708-0D3C4B9737F8}" destId="{4448D37F-344B-4DA1-8DAA-2D7B060E6568}" srcOrd="2" destOrd="0" parTransId="{8C650B9E-5505-4AD0-AFCF-32B84D5017FF}" sibTransId="{0515BD15-1B46-4C03-8EDE-D6521B977992}"/>
    <dgm:cxn modelId="{26E408EC-F116-4A61-900D-DD50163C7683}" srcId="{7A7C7853-1C35-46EF-B31F-9DF4EE39A0F1}" destId="{F4B1A3CC-2886-49A7-BDCC-02AC8A806DFF}" srcOrd="1" destOrd="0" parTransId="{67D7A9C2-1C22-4A11-957D-BE767B26E191}" sibTransId="{F0E488CE-03F6-4167-BE35-4AC8512AF25F}"/>
    <dgm:cxn modelId="{BF9023F3-1C13-4772-989A-AB5D7B84957A}" type="presOf" srcId="{B39203CD-655A-4F17-91C3-89E7E9F7D6B6}" destId="{3C01106E-CD8F-4A09-8452-3901B598287E}" srcOrd="0" destOrd="1" presId="urn:microsoft.com/office/officeart/2018/2/layout/IconLabelDescriptionList"/>
    <dgm:cxn modelId="{FA96E031-491F-4F63-B1CA-122EA5404F6D}" type="presParOf" srcId="{F3A8FF8E-34AC-477D-8C4C-F39C0A708A31}" destId="{EA9EE9AC-1E8A-463F-AF59-DBD92E00821F}" srcOrd="0" destOrd="0" presId="urn:microsoft.com/office/officeart/2018/2/layout/IconLabelDescriptionList"/>
    <dgm:cxn modelId="{EF7A61D2-A77C-46FA-AE2A-BAA2D1C60025}" type="presParOf" srcId="{EA9EE9AC-1E8A-463F-AF59-DBD92E00821F}" destId="{36132E0F-0AAE-4431-8DD4-72BC3266CE2F}" srcOrd="0" destOrd="0" presId="urn:microsoft.com/office/officeart/2018/2/layout/IconLabelDescriptionList"/>
    <dgm:cxn modelId="{2B1B7944-8345-4234-9EC1-DACA6EA0593A}" type="presParOf" srcId="{EA9EE9AC-1E8A-463F-AF59-DBD92E00821F}" destId="{8DD39688-4CE9-46FB-B9C7-40A47B342F46}" srcOrd="1" destOrd="0" presId="urn:microsoft.com/office/officeart/2018/2/layout/IconLabelDescriptionList"/>
    <dgm:cxn modelId="{D37AF2A2-6635-446E-A23A-120020B93CAA}" type="presParOf" srcId="{EA9EE9AC-1E8A-463F-AF59-DBD92E00821F}" destId="{60C26027-423E-4504-826C-64F9AB9D537F}" srcOrd="2" destOrd="0" presId="urn:microsoft.com/office/officeart/2018/2/layout/IconLabelDescriptionList"/>
    <dgm:cxn modelId="{CB80C853-93BA-48B8-8BCC-178E42D33A43}" type="presParOf" srcId="{EA9EE9AC-1E8A-463F-AF59-DBD92E00821F}" destId="{9F059F0E-2DCE-4D6A-98FB-598C28E820BB}" srcOrd="3" destOrd="0" presId="urn:microsoft.com/office/officeart/2018/2/layout/IconLabelDescriptionList"/>
    <dgm:cxn modelId="{9D0E4114-CFD9-4CDB-9527-219A2088B771}" type="presParOf" srcId="{EA9EE9AC-1E8A-463F-AF59-DBD92E00821F}" destId="{13B1D5D1-13BC-43D4-AFC4-DC57D798BB9C}" srcOrd="4" destOrd="0" presId="urn:microsoft.com/office/officeart/2018/2/layout/IconLabelDescriptionList"/>
    <dgm:cxn modelId="{44DE3786-4B4C-4365-9479-C3CDDED6E10F}" type="presParOf" srcId="{F3A8FF8E-34AC-477D-8C4C-F39C0A708A31}" destId="{012F74C0-ED0E-4418-9B68-D67086947143}" srcOrd="1" destOrd="0" presId="urn:microsoft.com/office/officeart/2018/2/layout/IconLabelDescriptionList"/>
    <dgm:cxn modelId="{377B8585-1B3F-4C90-9996-D93113E2CF60}" type="presParOf" srcId="{F3A8FF8E-34AC-477D-8C4C-F39C0A708A31}" destId="{9427CA38-4BC7-4253-B8D6-5B71143D89F4}" srcOrd="2" destOrd="0" presId="urn:microsoft.com/office/officeart/2018/2/layout/IconLabelDescriptionList"/>
    <dgm:cxn modelId="{75A2A625-39CB-430A-9CE9-BD069EB91632}" type="presParOf" srcId="{9427CA38-4BC7-4253-B8D6-5B71143D89F4}" destId="{570B2B79-5DFA-4051-8D7E-E03D1B467E3E}" srcOrd="0" destOrd="0" presId="urn:microsoft.com/office/officeart/2018/2/layout/IconLabelDescriptionList"/>
    <dgm:cxn modelId="{6046992D-40D0-45E4-8EC2-DBBAC8B02F16}" type="presParOf" srcId="{9427CA38-4BC7-4253-B8D6-5B71143D89F4}" destId="{261A96E1-7048-425C-B7BA-BF89E7654D73}" srcOrd="1" destOrd="0" presId="urn:microsoft.com/office/officeart/2018/2/layout/IconLabelDescriptionList"/>
    <dgm:cxn modelId="{33ED35A1-79E1-4D0C-968E-EECBF168020F}" type="presParOf" srcId="{9427CA38-4BC7-4253-B8D6-5B71143D89F4}" destId="{66ADE64C-D5DD-4E4E-973D-F10FB1C90306}" srcOrd="2" destOrd="0" presId="urn:microsoft.com/office/officeart/2018/2/layout/IconLabelDescriptionList"/>
    <dgm:cxn modelId="{26B08B61-E923-4C0B-AD7D-9C79179AA2AF}" type="presParOf" srcId="{9427CA38-4BC7-4253-B8D6-5B71143D89F4}" destId="{70A8F365-6664-4FF0-A5CA-711D5C73A0ED}" srcOrd="3" destOrd="0" presId="urn:microsoft.com/office/officeart/2018/2/layout/IconLabelDescriptionList"/>
    <dgm:cxn modelId="{E58AA6AA-D533-40A0-8BDB-97E99A5F5ACA}" type="presParOf" srcId="{9427CA38-4BC7-4253-B8D6-5B71143D89F4}" destId="{3C01106E-CD8F-4A09-8452-3901B598287E}" srcOrd="4" destOrd="0" presId="urn:microsoft.com/office/officeart/2018/2/layout/IconLabelDescriptionList"/>
    <dgm:cxn modelId="{F4D87145-B038-4206-A9B1-6E2423F54BA9}" type="presParOf" srcId="{F3A8FF8E-34AC-477D-8C4C-F39C0A708A31}" destId="{E2C83B47-A9E0-447E-A9C2-93A59019DF95}" srcOrd="3" destOrd="0" presId="urn:microsoft.com/office/officeart/2018/2/layout/IconLabelDescriptionList"/>
    <dgm:cxn modelId="{9F5EF6FE-D4BB-4E3D-863C-5D61F98A6720}" type="presParOf" srcId="{F3A8FF8E-34AC-477D-8C4C-F39C0A708A31}" destId="{82330BA8-0FE8-4CA4-8075-48E3FA95F696}" srcOrd="4" destOrd="0" presId="urn:microsoft.com/office/officeart/2018/2/layout/IconLabelDescriptionList"/>
    <dgm:cxn modelId="{D1A1A995-FCE9-4DF1-A418-CCA86334B1D4}" type="presParOf" srcId="{82330BA8-0FE8-4CA4-8075-48E3FA95F696}" destId="{B820CBC3-0685-4D8E-9DAE-02F25E617440}" srcOrd="0" destOrd="0" presId="urn:microsoft.com/office/officeart/2018/2/layout/IconLabelDescriptionList"/>
    <dgm:cxn modelId="{AA591764-6445-4700-A971-60C3D958FAEB}" type="presParOf" srcId="{82330BA8-0FE8-4CA4-8075-48E3FA95F696}" destId="{8024EB62-2D09-4A58-B9B8-2D6899FDC063}" srcOrd="1" destOrd="0" presId="urn:microsoft.com/office/officeart/2018/2/layout/IconLabelDescriptionList"/>
    <dgm:cxn modelId="{F683A769-60B5-49EA-954A-D97771D17D3D}" type="presParOf" srcId="{82330BA8-0FE8-4CA4-8075-48E3FA95F696}" destId="{BF973965-8833-44AB-BBAE-202E56A23B5A}" srcOrd="2" destOrd="0" presId="urn:microsoft.com/office/officeart/2018/2/layout/IconLabelDescriptionList"/>
    <dgm:cxn modelId="{4A2F5E4E-45FE-43B1-9DF7-AAC7C7222C7C}" type="presParOf" srcId="{82330BA8-0FE8-4CA4-8075-48E3FA95F696}" destId="{EF237001-D40A-450E-A756-722EE6911218}" srcOrd="3" destOrd="0" presId="urn:microsoft.com/office/officeart/2018/2/layout/IconLabelDescriptionList"/>
    <dgm:cxn modelId="{4ED07226-A7A7-4BA5-9FA3-8B91D58F32BB}" type="presParOf" srcId="{82330BA8-0FE8-4CA4-8075-48E3FA95F696}" destId="{CDCA39B9-EBB8-4780-8568-5B09CB5C85D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32E0F-0AAE-4431-8DD4-72BC3266CE2F}">
      <dsp:nvSpPr>
        <dsp:cNvPr id="0" name=""/>
        <dsp:cNvSpPr/>
      </dsp:nvSpPr>
      <dsp:spPr>
        <a:xfrm>
          <a:off x="468" y="455410"/>
          <a:ext cx="1005539" cy="1005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C26027-423E-4504-826C-64F9AB9D537F}">
      <dsp:nvSpPr>
        <dsp:cNvPr id="0" name=""/>
        <dsp:cNvSpPr/>
      </dsp:nvSpPr>
      <dsp:spPr>
        <a:xfrm>
          <a:off x="468" y="1568959"/>
          <a:ext cx="2872968" cy="592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dirty="0"/>
            <a:t>Web scrape zameen.com (Pakistan National Real-Estate webapp)</a:t>
          </a:r>
          <a:endParaRPr lang="en-US" sz="1400" kern="1200" dirty="0"/>
        </a:p>
      </dsp:txBody>
      <dsp:txXfrm>
        <a:off x="468" y="1568959"/>
        <a:ext cx="2872968" cy="592549"/>
      </dsp:txXfrm>
    </dsp:sp>
    <dsp:sp modelId="{13B1D5D1-13BC-43D4-AFC4-DC57D798BB9C}">
      <dsp:nvSpPr>
        <dsp:cNvPr id="0" name=""/>
        <dsp:cNvSpPr/>
      </dsp:nvSpPr>
      <dsp:spPr>
        <a:xfrm>
          <a:off x="468" y="2211746"/>
          <a:ext cx="2872968" cy="755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Dynamic collection of data (automated)</a:t>
          </a:r>
          <a:endParaRPr lang="en-US" sz="1100" kern="1200"/>
        </a:p>
        <a:p>
          <a:pPr marL="0" lvl="0" indent="0" algn="l" defTabSz="488950">
            <a:lnSpc>
              <a:spcPct val="90000"/>
            </a:lnSpc>
            <a:spcBef>
              <a:spcPct val="0"/>
            </a:spcBef>
            <a:spcAft>
              <a:spcPct val="35000"/>
            </a:spcAft>
            <a:buNone/>
          </a:pPr>
          <a:r>
            <a:rPr lang="en-US" sz="1100" b="0" i="0" kern="1200"/>
            <a:t>Updated/recent data available</a:t>
          </a:r>
          <a:endParaRPr lang="en-US" sz="1100" kern="1200"/>
        </a:p>
        <a:p>
          <a:pPr marL="0" lvl="0" indent="0" algn="l" defTabSz="488950">
            <a:lnSpc>
              <a:spcPct val="90000"/>
            </a:lnSpc>
            <a:spcBef>
              <a:spcPct val="0"/>
            </a:spcBef>
            <a:spcAft>
              <a:spcPct val="35000"/>
            </a:spcAft>
            <a:buNone/>
          </a:pPr>
          <a:r>
            <a:rPr lang="en-US" sz="1100" b="0" i="0" kern="1200"/>
            <a:t>Dynamically store data in tabular format (.csv).</a:t>
          </a:r>
          <a:endParaRPr lang="en-US" sz="1100" kern="1200"/>
        </a:p>
      </dsp:txBody>
      <dsp:txXfrm>
        <a:off x="468" y="2211746"/>
        <a:ext cx="2872968" cy="755525"/>
      </dsp:txXfrm>
    </dsp:sp>
    <dsp:sp modelId="{570B2B79-5DFA-4051-8D7E-E03D1B467E3E}">
      <dsp:nvSpPr>
        <dsp:cNvPr id="0" name=""/>
        <dsp:cNvSpPr/>
      </dsp:nvSpPr>
      <dsp:spPr>
        <a:xfrm>
          <a:off x="3376207" y="455410"/>
          <a:ext cx="1005539" cy="1005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ADE64C-D5DD-4E4E-973D-F10FB1C90306}">
      <dsp:nvSpPr>
        <dsp:cNvPr id="0" name=""/>
        <dsp:cNvSpPr/>
      </dsp:nvSpPr>
      <dsp:spPr>
        <a:xfrm>
          <a:off x="3376207" y="1568959"/>
          <a:ext cx="2872968" cy="592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Use collected data to implement machine learning models (training phase)</a:t>
          </a:r>
          <a:endParaRPr lang="en-US" sz="1400" kern="1200"/>
        </a:p>
      </dsp:txBody>
      <dsp:txXfrm>
        <a:off x="3376207" y="1568959"/>
        <a:ext cx="2872968" cy="592549"/>
      </dsp:txXfrm>
    </dsp:sp>
    <dsp:sp modelId="{3C01106E-CD8F-4A09-8452-3901B598287E}">
      <dsp:nvSpPr>
        <dsp:cNvPr id="0" name=""/>
        <dsp:cNvSpPr/>
      </dsp:nvSpPr>
      <dsp:spPr>
        <a:xfrm>
          <a:off x="3376207" y="2211746"/>
          <a:ext cx="2872968" cy="755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Data preprocessing &amp; feature engineering</a:t>
          </a:r>
          <a:endParaRPr lang="en-US" sz="1100" kern="1200"/>
        </a:p>
        <a:p>
          <a:pPr marL="0" lvl="0" indent="0" algn="l" defTabSz="488950">
            <a:lnSpc>
              <a:spcPct val="90000"/>
            </a:lnSpc>
            <a:spcBef>
              <a:spcPct val="0"/>
            </a:spcBef>
            <a:spcAft>
              <a:spcPct val="35000"/>
            </a:spcAft>
            <a:buNone/>
          </a:pPr>
          <a:r>
            <a:rPr lang="en-US" sz="1100" b="0" i="0" kern="1200"/>
            <a:t>Data insights</a:t>
          </a:r>
          <a:endParaRPr lang="en-US" sz="1100" kern="1200"/>
        </a:p>
        <a:p>
          <a:pPr marL="0" lvl="0" indent="0" algn="l" defTabSz="488950">
            <a:lnSpc>
              <a:spcPct val="90000"/>
            </a:lnSpc>
            <a:spcBef>
              <a:spcPct val="0"/>
            </a:spcBef>
            <a:spcAft>
              <a:spcPct val="35000"/>
            </a:spcAft>
            <a:buNone/>
          </a:pPr>
          <a:r>
            <a:rPr lang="en-US" sz="1100" b="0" i="0" kern="1200"/>
            <a:t>Implementing/testing various ML models</a:t>
          </a:r>
          <a:endParaRPr lang="en-US" sz="1100" kern="1200"/>
        </a:p>
      </dsp:txBody>
      <dsp:txXfrm>
        <a:off x="3376207" y="2211746"/>
        <a:ext cx="2872968" cy="755525"/>
      </dsp:txXfrm>
    </dsp:sp>
    <dsp:sp modelId="{B820CBC3-0685-4D8E-9DAE-02F25E617440}">
      <dsp:nvSpPr>
        <dsp:cNvPr id="0" name=""/>
        <dsp:cNvSpPr/>
      </dsp:nvSpPr>
      <dsp:spPr>
        <a:xfrm>
          <a:off x="6751945" y="455410"/>
          <a:ext cx="1005539" cy="10055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973965-8833-44AB-BBAE-202E56A23B5A}">
      <dsp:nvSpPr>
        <dsp:cNvPr id="0" name=""/>
        <dsp:cNvSpPr/>
      </dsp:nvSpPr>
      <dsp:spPr>
        <a:xfrm>
          <a:off x="6751945" y="1568959"/>
          <a:ext cx="2872968" cy="592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dirty="0"/>
            <a:t>Use best (most-fit) model to predict new/unknown house prices based on features.</a:t>
          </a:r>
          <a:endParaRPr lang="en-US" sz="1400" kern="1200" dirty="0"/>
        </a:p>
      </dsp:txBody>
      <dsp:txXfrm>
        <a:off x="6751945" y="1568959"/>
        <a:ext cx="2872968" cy="592549"/>
      </dsp:txXfrm>
    </dsp:sp>
    <dsp:sp modelId="{CDCA39B9-EBB8-4780-8568-5B09CB5C85D0}">
      <dsp:nvSpPr>
        <dsp:cNvPr id="0" name=""/>
        <dsp:cNvSpPr/>
      </dsp:nvSpPr>
      <dsp:spPr>
        <a:xfrm>
          <a:off x="6751945" y="2211746"/>
          <a:ext cx="2872968" cy="7555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25B20-3BDA-8044-8BB4-0B047189A35C}" type="datetimeFigureOut">
              <a:rPr lang="en-US" smtClean="0"/>
              <a:t>12/21/24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A3603-E942-F94D-B24B-BC0486540D44}" type="slidenum">
              <a:rPr lang="en-US" smtClean="0"/>
              <a:t>‹#›</a:t>
            </a:fld>
            <a:endParaRPr lang="en-US"/>
          </a:p>
        </p:txBody>
      </p:sp>
    </p:spTree>
    <p:extLst>
      <p:ext uri="{BB962C8B-B14F-4D97-AF65-F5344CB8AC3E}">
        <p14:creationId xmlns:p14="http://schemas.microsoft.com/office/powerpoint/2010/main" val="9048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A3603-E942-F94D-B24B-BC0486540D44}" type="slidenum">
              <a:rPr lang="en-US" smtClean="0"/>
              <a:t>11</a:t>
            </a:fld>
            <a:endParaRPr lang="en-US"/>
          </a:p>
        </p:txBody>
      </p:sp>
    </p:spTree>
    <p:extLst>
      <p:ext uri="{BB962C8B-B14F-4D97-AF65-F5344CB8AC3E}">
        <p14:creationId xmlns:p14="http://schemas.microsoft.com/office/powerpoint/2010/main" val="3782382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12/21/24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12/21/24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12/21/24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our wooden houses with different sizes">
            <a:extLst>
              <a:ext uri="{FF2B5EF4-FFF2-40B4-BE49-F238E27FC236}">
                <a16:creationId xmlns:a16="http://schemas.microsoft.com/office/drawing/2014/main" id="{596FFAC0-DCC4-BE7C-54A0-E3517BEF1AAD}"/>
              </a:ext>
            </a:extLst>
          </p:cNvPr>
          <p:cNvPicPr>
            <a:picLocks noChangeAspect="1"/>
          </p:cNvPicPr>
          <p:nvPr/>
        </p:nvPicPr>
        <p:blipFill>
          <a:blip r:embed="rId2"/>
          <a:srcRect t="13401" r="-1" b="2491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E80C1D34-5C17-644D-CCEC-FB8F42F5A208}"/>
              </a:ext>
            </a:extLst>
          </p:cNvPr>
          <p:cNvSpPr>
            <a:spLocks noGrp="1"/>
          </p:cNvSpPr>
          <p:nvPr>
            <p:ph type="ctrTitle"/>
          </p:nvPr>
        </p:nvSpPr>
        <p:spPr>
          <a:xfrm>
            <a:off x="892199" y="4854346"/>
            <a:ext cx="10407602" cy="868026"/>
          </a:xfrm>
        </p:spPr>
        <p:txBody>
          <a:bodyPr>
            <a:normAutofit/>
          </a:bodyPr>
          <a:lstStyle/>
          <a:p>
            <a:pPr algn="ctr"/>
            <a:r>
              <a:rPr lang="en-US" sz="4400">
                <a:solidFill>
                  <a:srgbClr val="EBEBEB"/>
                </a:solidFill>
              </a:rPr>
              <a:t>Predicting House Prices in Pakistan</a:t>
            </a:r>
          </a:p>
        </p:txBody>
      </p:sp>
      <p:sp>
        <p:nvSpPr>
          <p:cNvPr id="3" name="Subtitle 2">
            <a:extLst>
              <a:ext uri="{FF2B5EF4-FFF2-40B4-BE49-F238E27FC236}">
                <a16:creationId xmlns:a16="http://schemas.microsoft.com/office/drawing/2014/main" id="{5ED849C6-0D8A-65E2-2BB0-4F3F828134DF}"/>
              </a:ext>
            </a:extLst>
          </p:cNvPr>
          <p:cNvSpPr>
            <a:spLocks noGrp="1"/>
          </p:cNvSpPr>
          <p:nvPr>
            <p:ph type="subTitle" idx="1"/>
          </p:nvPr>
        </p:nvSpPr>
        <p:spPr>
          <a:xfrm>
            <a:off x="892199" y="5722374"/>
            <a:ext cx="10407602" cy="487924"/>
          </a:xfrm>
        </p:spPr>
        <p:txBody>
          <a:bodyPr>
            <a:normAutofit/>
          </a:bodyPr>
          <a:lstStyle/>
          <a:p>
            <a:pPr algn="ctr">
              <a:lnSpc>
                <a:spcPct val="90000"/>
              </a:lnSpc>
            </a:pPr>
            <a:r>
              <a:rPr lang="en-US" sz="900">
                <a:solidFill>
                  <a:schemeClr val="tx2">
                    <a:lumMod val="40000"/>
                    <a:lumOff val="60000"/>
                  </a:schemeClr>
                </a:solidFill>
              </a:rPr>
              <a:t>Sami Munir</a:t>
            </a:r>
          </a:p>
          <a:p>
            <a:pPr algn="ctr">
              <a:lnSpc>
                <a:spcPct val="90000"/>
              </a:lnSpc>
            </a:pPr>
            <a:r>
              <a:rPr lang="en-US" sz="900">
                <a:solidFill>
                  <a:schemeClr val="tx2">
                    <a:lumMod val="40000"/>
                    <a:lumOff val="60000"/>
                  </a:schemeClr>
                </a:solidFill>
              </a:rPr>
              <a:t>CS105 | Final project update</a:t>
            </a: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199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DAF6-D0A3-A79D-4D75-20CC2D5BBBEC}"/>
              </a:ext>
            </a:extLst>
          </p:cNvPr>
          <p:cNvSpPr>
            <a:spLocks noGrp="1"/>
          </p:cNvSpPr>
          <p:nvPr>
            <p:ph type="title"/>
          </p:nvPr>
        </p:nvSpPr>
        <p:spPr/>
        <p:txBody>
          <a:bodyPr/>
          <a:lstStyle/>
          <a:p>
            <a:r>
              <a:rPr lang="en-US" sz="3200" dirty="0"/>
              <a:t>Data Analysis &amp; Considerations Continued</a:t>
            </a:r>
          </a:p>
        </p:txBody>
      </p:sp>
      <p:sp>
        <p:nvSpPr>
          <p:cNvPr id="3" name="Content Placeholder 2">
            <a:extLst>
              <a:ext uri="{FF2B5EF4-FFF2-40B4-BE49-F238E27FC236}">
                <a16:creationId xmlns:a16="http://schemas.microsoft.com/office/drawing/2014/main" id="{1FF911E4-7144-52E1-77D6-30177005FC22}"/>
              </a:ext>
            </a:extLst>
          </p:cNvPr>
          <p:cNvSpPr>
            <a:spLocks noGrp="1"/>
          </p:cNvSpPr>
          <p:nvPr>
            <p:ph idx="1"/>
          </p:nvPr>
        </p:nvSpPr>
        <p:spPr/>
        <p:txBody>
          <a:bodyPr/>
          <a:lstStyle/>
          <a:p>
            <a:r>
              <a:rPr lang="en-US" dirty="0"/>
              <a:t>Another interesting human intelligible perception that is not available directly in the researched data indicates that areas which are coastal or located in mountainous terrain are relatively much more expensive to live in! This compares distinctly with houses inland. This could suggest environmental or geographical disadvantages that would require house prices to be much more expensive compared to those inland.</a:t>
            </a:r>
          </a:p>
        </p:txBody>
      </p:sp>
    </p:spTree>
    <p:extLst>
      <p:ext uri="{BB962C8B-B14F-4D97-AF65-F5344CB8AC3E}">
        <p14:creationId xmlns:p14="http://schemas.microsoft.com/office/powerpoint/2010/main" val="57257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9" name="Freeform: Shape 1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EA289D1F-0A2A-1DB2-74B7-99581DE8B7AC}"/>
              </a:ext>
            </a:extLst>
          </p:cNvPr>
          <p:cNvSpPr>
            <a:spLocks noGrp="1"/>
          </p:cNvSpPr>
          <p:nvPr>
            <p:ph type="title"/>
          </p:nvPr>
        </p:nvSpPr>
        <p:spPr>
          <a:xfrm>
            <a:off x="1154955" y="973668"/>
            <a:ext cx="2942210" cy="1020232"/>
          </a:xfrm>
        </p:spPr>
        <p:txBody>
          <a:bodyPr>
            <a:normAutofit/>
          </a:bodyPr>
          <a:lstStyle/>
          <a:p>
            <a:r>
              <a:rPr lang="en-US" sz="2800" dirty="0">
                <a:solidFill>
                  <a:srgbClr val="EBEBEB"/>
                </a:solidFill>
              </a:rPr>
              <a:t>Human Agent Interpretation</a:t>
            </a:r>
          </a:p>
        </p:txBody>
      </p:sp>
      <p:pic>
        <p:nvPicPr>
          <p:cNvPr id="5" name="Content Placeholder 4">
            <a:extLst>
              <a:ext uri="{FF2B5EF4-FFF2-40B4-BE49-F238E27FC236}">
                <a16:creationId xmlns:a16="http://schemas.microsoft.com/office/drawing/2014/main" id="{0D377BE7-8FA1-AC65-0B0E-63B79E9EE18F}"/>
              </a:ext>
            </a:extLst>
          </p:cNvPr>
          <p:cNvPicPr>
            <a:picLocks noChangeAspect="1"/>
          </p:cNvPicPr>
          <p:nvPr/>
        </p:nvPicPr>
        <p:blipFill>
          <a:blip r:embed="rId3"/>
          <a:stretch>
            <a:fillRect/>
          </a:stretch>
        </p:blipFill>
        <p:spPr>
          <a:xfrm>
            <a:off x="5194607" y="1175985"/>
            <a:ext cx="6391533" cy="4506029"/>
          </a:xfrm>
          <a:prstGeom prst="rect">
            <a:avLst/>
          </a:prstGeom>
        </p:spPr>
      </p:pic>
      <p:sp>
        <p:nvSpPr>
          <p:cNvPr id="18" name="Rectangle 1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C7FC8F82-CF6F-A1EE-3665-7375C376A496}"/>
              </a:ext>
            </a:extLst>
          </p:cNvPr>
          <p:cNvSpPr>
            <a:spLocks noGrp="1"/>
          </p:cNvSpPr>
          <p:nvPr>
            <p:ph idx="1"/>
          </p:nvPr>
        </p:nvSpPr>
        <p:spPr>
          <a:xfrm>
            <a:off x="1154955" y="2120900"/>
            <a:ext cx="3133726" cy="3898900"/>
          </a:xfrm>
        </p:spPr>
        <p:txBody>
          <a:bodyPr>
            <a:normAutofit/>
          </a:bodyPr>
          <a:lstStyle/>
          <a:p>
            <a:r>
              <a:rPr lang="en-US" dirty="0">
                <a:solidFill>
                  <a:srgbClr val="FFFFFF"/>
                </a:solidFill>
              </a:rPr>
              <a:t>This data highlights how a human agent is necessary to extrapolate and make more intuitive analyses rather than those presently available on the surface from the research.</a:t>
            </a:r>
          </a:p>
        </p:txBody>
      </p:sp>
      <p:sp>
        <p:nvSpPr>
          <p:cNvPr id="2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35908722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7" name="Content Placeholder 6" descr="A screenshot of a computer&#10;&#10;Description automatically generated">
            <a:extLst>
              <a:ext uri="{FF2B5EF4-FFF2-40B4-BE49-F238E27FC236}">
                <a16:creationId xmlns:a16="http://schemas.microsoft.com/office/drawing/2014/main" id="{4DD5F44E-91B7-575C-CEB7-687300943EDB}"/>
              </a:ext>
            </a:extLst>
          </p:cNvPr>
          <p:cNvPicPr>
            <a:picLocks noGrp="1" noChangeAspect="1"/>
          </p:cNvPicPr>
          <p:nvPr>
            <p:ph idx="1"/>
          </p:nvPr>
        </p:nvPicPr>
        <p:blipFill>
          <a:blip r:embed="rId3"/>
          <a:srcRect t="12669" r="1" b="31271"/>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9E2889EA-E8FC-4EFB-DB3F-04C3E216CE3E}"/>
              </a:ext>
            </a:extLst>
          </p:cNvPr>
          <p:cNvSpPr>
            <a:spLocks noGrp="1"/>
          </p:cNvSpPr>
          <p:nvPr>
            <p:ph type="title"/>
          </p:nvPr>
        </p:nvSpPr>
        <p:spPr>
          <a:xfrm>
            <a:off x="1154955" y="4110824"/>
            <a:ext cx="5015258" cy="1908975"/>
          </a:xfrm>
        </p:spPr>
        <p:txBody>
          <a:bodyPr vert="horz" lIns="91440" tIns="45720" rIns="91440" bIns="45720" rtlCol="0" anchor="ctr">
            <a:normAutofit/>
          </a:bodyPr>
          <a:lstStyle/>
          <a:p>
            <a:r>
              <a:rPr lang="en-US" sz="3600">
                <a:solidFill>
                  <a:schemeClr val="tx1"/>
                </a:solidFill>
              </a:rPr>
              <a:t>Background</a:t>
            </a:r>
          </a:p>
        </p:txBody>
      </p:sp>
      <p:sp>
        <p:nvSpPr>
          <p:cNvPr id="5" name="Text Placeholder 4">
            <a:extLst>
              <a:ext uri="{FF2B5EF4-FFF2-40B4-BE49-F238E27FC236}">
                <a16:creationId xmlns:a16="http://schemas.microsoft.com/office/drawing/2014/main" id="{BC433E14-BA4D-8098-2A3C-7857828D79FA}"/>
              </a:ext>
            </a:extLst>
          </p:cNvPr>
          <p:cNvSpPr>
            <a:spLocks noGrp="1"/>
          </p:cNvSpPr>
          <p:nvPr>
            <p:ph type="body" sz="half" idx="2"/>
          </p:nvPr>
        </p:nvSpPr>
        <p:spPr>
          <a:xfrm>
            <a:off x="6375894" y="4110824"/>
            <a:ext cx="4772509" cy="1908976"/>
          </a:xfrm>
        </p:spPr>
        <p:txBody>
          <a:bodyPr vert="horz" lIns="91440" tIns="45720" rIns="91440" bIns="45720" rtlCol="0" anchor="ctr">
            <a:normAutofit/>
          </a:bodyPr>
          <a:lstStyle/>
          <a:p>
            <a:pPr>
              <a:lnSpc>
                <a:spcPct val="90000"/>
              </a:lnSpc>
              <a:buFont typeface="Wingdings 3" charset="2"/>
              <a:buChar char=""/>
            </a:pPr>
            <a:r>
              <a:rPr lang="en-US" sz="1300" dirty="0">
                <a:solidFill>
                  <a:schemeClr val="tx1"/>
                </a:solidFill>
              </a:rPr>
              <a:t>Rationale: utilize computer programming and automation to predict house prices in Pakistan.</a:t>
            </a:r>
          </a:p>
          <a:p>
            <a:pPr>
              <a:lnSpc>
                <a:spcPct val="90000"/>
              </a:lnSpc>
              <a:buFont typeface="Wingdings 3" charset="2"/>
              <a:buChar char=""/>
            </a:pPr>
            <a:r>
              <a:rPr lang="en-US" sz="1300" dirty="0">
                <a:solidFill>
                  <a:schemeClr val="tx1"/>
                </a:solidFill>
              </a:rPr>
              <a:t>Solution:</a:t>
            </a:r>
          </a:p>
          <a:p>
            <a:pPr marL="342900" indent="-342900">
              <a:lnSpc>
                <a:spcPct val="90000"/>
              </a:lnSpc>
              <a:buFont typeface="Wingdings 3" charset="2"/>
              <a:buChar char=""/>
            </a:pPr>
            <a:r>
              <a:rPr lang="en-US" sz="1300" dirty="0">
                <a:solidFill>
                  <a:schemeClr val="tx1"/>
                </a:solidFill>
              </a:rPr>
              <a:t>Web scraping</a:t>
            </a:r>
          </a:p>
          <a:p>
            <a:pPr marL="342900" indent="-342900">
              <a:lnSpc>
                <a:spcPct val="90000"/>
              </a:lnSpc>
              <a:buFont typeface="Wingdings 3" charset="2"/>
              <a:buChar char=""/>
            </a:pPr>
            <a:r>
              <a:rPr lang="en-US" sz="1300" dirty="0">
                <a:solidFill>
                  <a:schemeClr val="tx1"/>
                </a:solidFill>
              </a:rPr>
              <a:t>Building machine learning models to later predict house prices based on x number of features.</a:t>
            </a:r>
          </a:p>
        </p:txBody>
      </p:sp>
    </p:spTree>
    <p:extLst>
      <p:ext uri="{BB962C8B-B14F-4D97-AF65-F5344CB8AC3E}">
        <p14:creationId xmlns:p14="http://schemas.microsoft.com/office/powerpoint/2010/main" val="27261975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6"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DCE68CBB-7861-3A5D-69A0-BC124F2DFF83}"/>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dirty="0">
                <a:solidFill>
                  <a:srgbClr val="FFFFFF"/>
                </a:solidFill>
              </a:rPr>
              <a:t>Intermediary Challenges While Implementation</a:t>
            </a:r>
          </a:p>
        </p:txBody>
      </p:sp>
      <p:pic>
        <p:nvPicPr>
          <p:cNvPr id="6" name="Content Placeholder 5" descr="A screenshot of a computer program&#10;&#10;Description automatically generated">
            <a:extLst>
              <a:ext uri="{FF2B5EF4-FFF2-40B4-BE49-F238E27FC236}">
                <a16:creationId xmlns:a16="http://schemas.microsoft.com/office/drawing/2014/main" id="{EB517AEB-2E74-B859-05B4-21A023EB88CA}"/>
              </a:ext>
            </a:extLst>
          </p:cNvPr>
          <p:cNvPicPr>
            <a:picLocks noGrp="1" noChangeAspect="1"/>
          </p:cNvPicPr>
          <p:nvPr>
            <p:ph sz="half" idx="2"/>
          </p:nvPr>
        </p:nvPicPr>
        <p:blipFill>
          <a:blip r:embed="rId3"/>
          <a:srcRect l="11361" r="32636"/>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0" name="Rectangle 2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970DF28-27C7-6361-5E28-C22A76C6CD6C}"/>
              </a:ext>
            </a:extLst>
          </p:cNvPr>
          <p:cNvSpPr>
            <a:spLocks noGrp="1"/>
          </p:cNvSpPr>
          <p:nvPr>
            <p:ph sz="half" idx="1"/>
          </p:nvPr>
        </p:nvSpPr>
        <p:spPr>
          <a:xfrm>
            <a:off x="639098" y="2418735"/>
            <a:ext cx="6072776" cy="3811740"/>
          </a:xfrm>
        </p:spPr>
        <p:txBody>
          <a:bodyPr vert="horz" lIns="91440" tIns="45720" rIns="91440" bIns="45720" rtlCol="0" anchor="ctr">
            <a:normAutofit/>
          </a:bodyPr>
          <a:lstStyle/>
          <a:p>
            <a:r>
              <a:rPr lang="en-US">
                <a:solidFill>
                  <a:srgbClr val="FFFFFF"/>
                </a:solidFill>
              </a:rPr>
              <a:t>Finding organized and satisfactory data to train the machine learning model(s).</a:t>
            </a:r>
          </a:p>
          <a:p>
            <a:pPr lvl="1"/>
            <a:r>
              <a:rPr lang="en-US">
                <a:solidFill>
                  <a:srgbClr val="FFFFFF"/>
                </a:solidFill>
              </a:rPr>
              <a:t>Needed a way to collect substantial (updated) data and store it in an organized (table-like) manner.</a:t>
            </a:r>
          </a:p>
          <a:p>
            <a:r>
              <a:rPr lang="en-US">
                <a:solidFill>
                  <a:srgbClr val="FFFFFF"/>
                </a:solidFill>
              </a:rPr>
              <a:t>Web scraping highlighted inconsistencies in data values and units of quantitative measure.</a:t>
            </a:r>
          </a:p>
          <a:p>
            <a:r>
              <a:rPr lang="en-US">
                <a:solidFill>
                  <a:srgbClr val="FFFFFF"/>
                </a:solidFill>
              </a:rPr>
              <a:t>Non-standard units had to be converted and specifically handled while parsing.</a:t>
            </a:r>
          </a:p>
        </p:txBody>
      </p:sp>
    </p:spTree>
    <p:extLst>
      <p:ext uri="{BB962C8B-B14F-4D97-AF65-F5344CB8AC3E}">
        <p14:creationId xmlns:p14="http://schemas.microsoft.com/office/powerpoint/2010/main" val="75070870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494CCBE8-42A4-E41A-0CA6-548528FD5A00}"/>
              </a:ext>
            </a:extLst>
          </p:cNvPr>
          <p:cNvSpPr>
            <a:spLocks noGrp="1"/>
          </p:cNvSpPr>
          <p:nvPr>
            <p:ph type="title"/>
          </p:nvPr>
        </p:nvSpPr>
        <p:spPr>
          <a:xfrm>
            <a:off x="1154954" y="973668"/>
            <a:ext cx="8761413" cy="706964"/>
          </a:xfrm>
        </p:spPr>
        <p:txBody>
          <a:bodyPr>
            <a:normAutofit/>
          </a:bodyPr>
          <a:lstStyle/>
          <a:p>
            <a:r>
              <a:rPr lang="en-US">
                <a:solidFill>
                  <a:srgbClr val="FFFFFF"/>
                </a:solidFill>
              </a:rPr>
              <a:t>Solution</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2C724F6D-8B82-27B3-C914-7480A006BE58}"/>
              </a:ext>
            </a:extLst>
          </p:cNvPr>
          <p:cNvGraphicFramePr>
            <a:graphicFrameLocks noGrp="1"/>
          </p:cNvGraphicFramePr>
          <p:nvPr>
            <p:ph idx="1"/>
            <p:extLst>
              <p:ext uri="{D42A27DB-BD31-4B8C-83A1-F6EECF244321}">
                <p14:modId xmlns:p14="http://schemas.microsoft.com/office/powerpoint/2010/main" val="65529003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omputer&#10;&#10;Description automatically generated">
            <a:extLst>
              <a:ext uri="{FF2B5EF4-FFF2-40B4-BE49-F238E27FC236}">
                <a16:creationId xmlns:a16="http://schemas.microsoft.com/office/drawing/2014/main" id="{3C03BC1E-D5BC-CBB5-2E09-907DEA3F5A39}"/>
              </a:ext>
            </a:extLst>
          </p:cNvPr>
          <p:cNvPicPr>
            <a:picLocks noChangeAspect="1"/>
          </p:cNvPicPr>
          <p:nvPr/>
        </p:nvPicPr>
        <p:blipFill>
          <a:blip r:embed="rId8"/>
          <a:stretch>
            <a:fillRect/>
          </a:stretch>
        </p:blipFill>
        <p:spPr>
          <a:xfrm>
            <a:off x="6349969" y="804332"/>
            <a:ext cx="2804160" cy="1752600"/>
          </a:xfrm>
          <a:prstGeom prst="rect">
            <a:avLst/>
          </a:prstGeom>
        </p:spPr>
      </p:pic>
    </p:spTree>
    <p:extLst>
      <p:ext uri="{BB962C8B-B14F-4D97-AF65-F5344CB8AC3E}">
        <p14:creationId xmlns:p14="http://schemas.microsoft.com/office/powerpoint/2010/main" val="40762997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FF39F2-9706-644E-AEE0-057A50585E72}"/>
              </a:ext>
            </a:extLst>
          </p:cNvPr>
          <p:cNvSpPr>
            <a:spLocks noGrp="1"/>
          </p:cNvSpPr>
          <p:nvPr>
            <p:ph type="title"/>
          </p:nvPr>
        </p:nvSpPr>
        <p:spPr/>
        <p:txBody>
          <a:bodyPr/>
          <a:lstStyle/>
          <a:p>
            <a:r>
              <a:rPr lang="en-US" dirty="0"/>
              <a:t>Insights (I)</a:t>
            </a:r>
          </a:p>
        </p:txBody>
      </p:sp>
      <p:sp>
        <p:nvSpPr>
          <p:cNvPr id="5" name="Text Placeholder 4">
            <a:extLst>
              <a:ext uri="{FF2B5EF4-FFF2-40B4-BE49-F238E27FC236}">
                <a16:creationId xmlns:a16="http://schemas.microsoft.com/office/drawing/2014/main" id="{00B93F2F-23AA-12CF-127D-26D9F4E82E78}"/>
              </a:ext>
            </a:extLst>
          </p:cNvPr>
          <p:cNvSpPr>
            <a:spLocks noGrp="1"/>
          </p:cNvSpPr>
          <p:nvPr>
            <p:ph type="body" idx="1"/>
          </p:nvPr>
        </p:nvSpPr>
        <p:spPr/>
        <p:txBody>
          <a:bodyPr/>
          <a:lstStyle/>
          <a:p>
            <a:r>
              <a:rPr lang="en-US" sz="2000" dirty="0"/>
              <a:t>Feature Correlation</a:t>
            </a:r>
          </a:p>
        </p:txBody>
      </p:sp>
      <p:sp>
        <p:nvSpPr>
          <p:cNvPr id="6" name="Text Placeholder 5">
            <a:extLst>
              <a:ext uri="{FF2B5EF4-FFF2-40B4-BE49-F238E27FC236}">
                <a16:creationId xmlns:a16="http://schemas.microsoft.com/office/drawing/2014/main" id="{581B3203-6AF8-4EC0-F884-0D2DC983C3AA}"/>
              </a:ext>
            </a:extLst>
          </p:cNvPr>
          <p:cNvSpPr>
            <a:spLocks noGrp="1"/>
          </p:cNvSpPr>
          <p:nvPr>
            <p:ph type="body" sz="quarter" idx="3"/>
          </p:nvPr>
        </p:nvSpPr>
        <p:spPr/>
        <p:txBody>
          <a:bodyPr/>
          <a:lstStyle/>
          <a:p>
            <a:r>
              <a:rPr lang="en-US" sz="2000" dirty="0"/>
              <a:t>Feature Importance (I)</a:t>
            </a:r>
          </a:p>
        </p:txBody>
      </p:sp>
      <p:sp>
        <p:nvSpPr>
          <p:cNvPr id="7" name="Text Placeholder 6">
            <a:extLst>
              <a:ext uri="{FF2B5EF4-FFF2-40B4-BE49-F238E27FC236}">
                <a16:creationId xmlns:a16="http://schemas.microsoft.com/office/drawing/2014/main" id="{4080C7EF-A6BD-1164-3FC6-61A8585B20E0}"/>
              </a:ext>
            </a:extLst>
          </p:cNvPr>
          <p:cNvSpPr>
            <a:spLocks noGrp="1"/>
          </p:cNvSpPr>
          <p:nvPr>
            <p:ph type="body" sz="quarter" idx="13"/>
          </p:nvPr>
        </p:nvSpPr>
        <p:spPr/>
        <p:txBody>
          <a:bodyPr/>
          <a:lstStyle/>
          <a:p>
            <a:r>
              <a:rPr lang="en-US" sz="2000" dirty="0"/>
              <a:t>Feature Importance (II)</a:t>
            </a:r>
          </a:p>
        </p:txBody>
      </p:sp>
      <p:pic>
        <p:nvPicPr>
          <p:cNvPr id="33" name="Picture Placeholder 32" descr="A screenshot of a graph&#10;&#10;Description automatically generated">
            <a:extLst>
              <a:ext uri="{FF2B5EF4-FFF2-40B4-BE49-F238E27FC236}">
                <a16:creationId xmlns:a16="http://schemas.microsoft.com/office/drawing/2014/main" id="{7D080892-8767-1161-1308-B6AB2A9F8D9D}"/>
              </a:ext>
            </a:extLst>
          </p:cNvPr>
          <p:cNvPicPr>
            <a:picLocks noGrp="1" noChangeAspect="1"/>
          </p:cNvPicPr>
          <p:nvPr>
            <p:ph type="pic" idx="22"/>
          </p:nvPr>
        </p:nvPicPr>
        <p:blipFill>
          <a:blip r:embed="rId2"/>
          <a:srcRect t="7602" b="7602"/>
          <a:stretch>
            <a:fillRect/>
          </a:stretch>
        </p:blipFill>
        <p:spPr/>
      </p:pic>
      <p:pic>
        <p:nvPicPr>
          <p:cNvPr id="39" name="Picture Placeholder 38" descr="A screenshot of a graph&#10;&#10;Description automatically generated">
            <a:extLst>
              <a:ext uri="{FF2B5EF4-FFF2-40B4-BE49-F238E27FC236}">
                <a16:creationId xmlns:a16="http://schemas.microsoft.com/office/drawing/2014/main" id="{01A7A41F-4B71-2177-7100-AD28799F634D}"/>
              </a:ext>
            </a:extLst>
          </p:cNvPr>
          <p:cNvPicPr>
            <a:picLocks noGrp="1" noChangeAspect="1"/>
          </p:cNvPicPr>
          <p:nvPr>
            <p:ph type="pic" idx="15"/>
          </p:nvPr>
        </p:nvPicPr>
        <p:blipFill>
          <a:blip r:embed="rId3"/>
          <a:srcRect t="7602" b="7602"/>
          <a:stretch>
            <a:fillRect/>
          </a:stretch>
        </p:blipFill>
        <p:spPr/>
      </p:pic>
      <p:pic>
        <p:nvPicPr>
          <p:cNvPr id="41" name="Picture Placeholder 40" descr="A screenshot of a computer&#10;&#10;Description automatically generated">
            <a:extLst>
              <a:ext uri="{FF2B5EF4-FFF2-40B4-BE49-F238E27FC236}">
                <a16:creationId xmlns:a16="http://schemas.microsoft.com/office/drawing/2014/main" id="{611675B9-37B3-41D1-7BAB-9F5E29B115EA}"/>
              </a:ext>
            </a:extLst>
          </p:cNvPr>
          <p:cNvPicPr>
            <a:picLocks noGrp="1" noChangeAspect="1"/>
          </p:cNvPicPr>
          <p:nvPr>
            <p:ph type="pic" idx="21"/>
          </p:nvPr>
        </p:nvPicPr>
        <p:blipFill>
          <a:blip r:embed="rId4"/>
          <a:srcRect t="7602" b="7602"/>
          <a:stretch>
            <a:fillRect/>
          </a:stretch>
        </p:blipFill>
        <p:spPr/>
      </p:pic>
    </p:spTree>
    <p:extLst>
      <p:ext uri="{BB962C8B-B14F-4D97-AF65-F5344CB8AC3E}">
        <p14:creationId xmlns:p14="http://schemas.microsoft.com/office/powerpoint/2010/main" val="406733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DFEEE828-5EC4-77E4-9F6B-A783CE59801F}"/>
              </a:ext>
            </a:extLst>
          </p:cNvPr>
          <p:cNvPicPr>
            <a:picLocks noChangeAspect="1"/>
          </p:cNvPicPr>
          <p:nvPr/>
        </p:nvPicPr>
        <p:blipFill>
          <a:blip r:embed="rId2"/>
          <a:stretch>
            <a:fillRect/>
          </a:stretch>
        </p:blipFill>
        <p:spPr>
          <a:xfrm>
            <a:off x="2771091" y="1284394"/>
            <a:ext cx="6744986" cy="4283066"/>
          </a:xfrm>
          <a:prstGeom prst="rect">
            <a:avLst/>
          </a:prstGeom>
        </p:spPr>
      </p:pic>
    </p:spTree>
    <p:extLst>
      <p:ext uri="{BB962C8B-B14F-4D97-AF65-F5344CB8AC3E}">
        <p14:creationId xmlns:p14="http://schemas.microsoft.com/office/powerpoint/2010/main" val="19633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31DE2-2F5C-3364-9D8F-32D6C120B8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7B79F1-8CCE-3E18-A4FA-AC4C270D6188}"/>
              </a:ext>
            </a:extLst>
          </p:cNvPr>
          <p:cNvSpPr>
            <a:spLocks noGrp="1"/>
          </p:cNvSpPr>
          <p:nvPr>
            <p:ph type="title"/>
          </p:nvPr>
        </p:nvSpPr>
        <p:spPr/>
        <p:txBody>
          <a:bodyPr/>
          <a:lstStyle/>
          <a:p>
            <a:r>
              <a:rPr lang="en-US" dirty="0"/>
              <a:t>Insights (II)</a:t>
            </a:r>
          </a:p>
        </p:txBody>
      </p:sp>
      <p:sp>
        <p:nvSpPr>
          <p:cNvPr id="5" name="Text Placeholder 4">
            <a:extLst>
              <a:ext uri="{FF2B5EF4-FFF2-40B4-BE49-F238E27FC236}">
                <a16:creationId xmlns:a16="http://schemas.microsoft.com/office/drawing/2014/main" id="{E1B07303-4E35-1BAB-5338-FF7710081951}"/>
              </a:ext>
            </a:extLst>
          </p:cNvPr>
          <p:cNvSpPr>
            <a:spLocks noGrp="1"/>
          </p:cNvSpPr>
          <p:nvPr>
            <p:ph type="body" idx="1"/>
          </p:nvPr>
        </p:nvSpPr>
        <p:spPr/>
        <p:txBody>
          <a:bodyPr/>
          <a:lstStyle/>
          <a:p>
            <a:r>
              <a:rPr lang="en-US" sz="2000" dirty="0"/>
              <a:t>Linear Regression</a:t>
            </a:r>
          </a:p>
        </p:txBody>
      </p:sp>
      <p:sp>
        <p:nvSpPr>
          <p:cNvPr id="6" name="Text Placeholder 5">
            <a:extLst>
              <a:ext uri="{FF2B5EF4-FFF2-40B4-BE49-F238E27FC236}">
                <a16:creationId xmlns:a16="http://schemas.microsoft.com/office/drawing/2014/main" id="{87AC8037-F62A-8B9F-66BF-149DDE2F87D1}"/>
              </a:ext>
            </a:extLst>
          </p:cNvPr>
          <p:cNvSpPr>
            <a:spLocks noGrp="1"/>
          </p:cNvSpPr>
          <p:nvPr>
            <p:ph type="body" sz="quarter" idx="3"/>
          </p:nvPr>
        </p:nvSpPr>
        <p:spPr/>
        <p:txBody>
          <a:bodyPr/>
          <a:lstStyle/>
          <a:p>
            <a:r>
              <a:rPr lang="en-US" sz="1800" dirty="0"/>
              <a:t>Random Forest Regressor</a:t>
            </a:r>
          </a:p>
        </p:txBody>
      </p:sp>
      <p:sp>
        <p:nvSpPr>
          <p:cNvPr id="7" name="Text Placeholder 6">
            <a:extLst>
              <a:ext uri="{FF2B5EF4-FFF2-40B4-BE49-F238E27FC236}">
                <a16:creationId xmlns:a16="http://schemas.microsoft.com/office/drawing/2014/main" id="{A23583F7-6E93-14DA-E4FB-F9C5D369DFFD}"/>
              </a:ext>
            </a:extLst>
          </p:cNvPr>
          <p:cNvSpPr>
            <a:spLocks noGrp="1"/>
          </p:cNvSpPr>
          <p:nvPr>
            <p:ph type="body" sz="quarter" idx="13"/>
          </p:nvPr>
        </p:nvSpPr>
        <p:spPr/>
        <p:txBody>
          <a:bodyPr/>
          <a:lstStyle/>
          <a:p>
            <a:r>
              <a:rPr lang="en-US" sz="1400" dirty="0"/>
              <a:t>Tuned Random Forest Regressor</a:t>
            </a:r>
          </a:p>
        </p:txBody>
      </p:sp>
      <p:pic>
        <p:nvPicPr>
          <p:cNvPr id="24" name="Picture Placeholder 23">
            <a:extLst>
              <a:ext uri="{FF2B5EF4-FFF2-40B4-BE49-F238E27FC236}">
                <a16:creationId xmlns:a16="http://schemas.microsoft.com/office/drawing/2014/main" id="{8279E7FD-443D-DE4E-77B8-5735AC4A69F9}"/>
              </a:ext>
            </a:extLst>
          </p:cNvPr>
          <p:cNvPicPr>
            <a:picLocks noGrp="1" noChangeAspect="1"/>
          </p:cNvPicPr>
          <p:nvPr>
            <p:ph type="pic" idx="21"/>
          </p:nvPr>
        </p:nvPicPr>
        <p:blipFill>
          <a:blip r:embed="rId2"/>
          <a:srcRect l="-9472" r="-1"/>
          <a:stretch/>
        </p:blipFill>
        <p:spPr>
          <a:xfrm>
            <a:off x="4095645" y="3176260"/>
            <a:ext cx="3675159" cy="520700"/>
          </a:xfrm>
        </p:spPr>
      </p:pic>
      <p:pic>
        <p:nvPicPr>
          <p:cNvPr id="26" name="Picture Placeholder 25">
            <a:extLst>
              <a:ext uri="{FF2B5EF4-FFF2-40B4-BE49-F238E27FC236}">
                <a16:creationId xmlns:a16="http://schemas.microsoft.com/office/drawing/2014/main" id="{CD844BAB-F21E-5F15-E463-189F2C27AEC5}"/>
              </a:ext>
            </a:extLst>
          </p:cNvPr>
          <p:cNvPicPr>
            <a:picLocks noGrp="1" noChangeAspect="1"/>
          </p:cNvPicPr>
          <p:nvPr>
            <p:ph type="pic" idx="22"/>
          </p:nvPr>
        </p:nvPicPr>
        <p:blipFill>
          <a:blip r:embed="rId3"/>
          <a:stretch>
            <a:fillRect/>
          </a:stretch>
        </p:blipFill>
        <p:spPr>
          <a:xfrm>
            <a:off x="7846995" y="3235680"/>
            <a:ext cx="3738880" cy="426720"/>
          </a:xfrm>
        </p:spPr>
      </p:pic>
      <p:pic>
        <p:nvPicPr>
          <p:cNvPr id="22" name="Picture Placeholder 21" descr="A black background with white text&#10;&#10;Description automatically generated">
            <a:extLst>
              <a:ext uri="{FF2B5EF4-FFF2-40B4-BE49-F238E27FC236}">
                <a16:creationId xmlns:a16="http://schemas.microsoft.com/office/drawing/2014/main" id="{29D5B658-2A73-10FC-0D2F-772AD30DC3EF}"/>
              </a:ext>
            </a:extLst>
          </p:cNvPr>
          <p:cNvPicPr>
            <a:picLocks noGrp="1" noChangeAspect="1"/>
          </p:cNvPicPr>
          <p:nvPr>
            <p:ph type="pic" idx="15"/>
          </p:nvPr>
        </p:nvPicPr>
        <p:blipFill>
          <a:blip r:embed="rId4"/>
          <a:stretch>
            <a:fillRect/>
          </a:stretch>
        </p:blipFill>
        <p:spPr>
          <a:xfrm>
            <a:off x="1194741" y="3161040"/>
            <a:ext cx="2970863" cy="535920"/>
          </a:xfrm>
        </p:spPr>
      </p:pic>
    </p:spTree>
    <p:extLst>
      <p:ext uri="{BB962C8B-B14F-4D97-AF65-F5344CB8AC3E}">
        <p14:creationId xmlns:p14="http://schemas.microsoft.com/office/powerpoint/2010/main" val="346179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F7CE1-7962-9963-98A4-7682CFEED8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9ED4EB-56DB-7398-145A-FD16A8A51C03}"/>
              </a:ext>
            </a:extLst>
          </p:cNvPr>
          <p:cNvSpPr>
            <a:spLocks noGrp="1"/>
          </p:cNvSpPr>
          <p:nvPr>
            <p:ph type="title"/>
          </p:nvPr>
        </p:nvSpPr>
        <p:spPr/>
        <p:txBody>
          <a:bodyPr/>
          <a:lstStyle/>
          <a:p>
            <a:r>
              <a:rPr lang="en-US" dirty="0"/>
              <a:t>Insights (III)</a:t>
            </a:r>
          </a:p>
        </p:txBody>
      </p:sp>
      <p:sp>
        <p:nvSpPr>
          <p:cNvPr id="5" name="Text Placeholder 4">
            <a:extLst>
              <a:ext uri="{FF2B5EF4-FFF2-40B4-BE49-F238E27FC236}">
                <a16:creationId xmlns:a16="http://schemas.microsoft.com/office/drawing/2014/main" id="{7972B3D3-3C82-76B9-130F-0EE4122E01DF}"/>
              </a:ext>
            </a:extLst>
          </p:cNvPr>
          <p:cNvSpPr>
            <a:spLocks noGrp="1"/>
          </p:cNvSpPr>
          <p:nvPr>
            <p:ph type="body" idx="1"/>
          </p:nvPr>
        </p:nvSpPr>
        <p:spPr/>
        <p:txBody>
          <a:bodyPr/>
          <a:lstStyle/>
          <a:p>
            <a:r>
              <a:rPr lang="en-US" sz="2000" dirty="0" err="1"/>
              <a:t>XGBoost</a:t>
            </a:r>
            <a:endParaRPr lang="en-US" sz="2000" dirty="0"/>
          </a:p>
        </p:txBody>
      </p:sp>
      <p:sp>
        <p:nvSpPr>
          <p:cNvPr id="6" name="Text Placeholder 5">
            <a:extLst>
              <a:ext uri="{FF2B5EF4-FFF2-40B4-BE49-F238E27FC236}">
                <a16:creationId xmlns:a16="http://schemas.microsoft.com/office/drawing/2014/main" id="{99E012DD-7C26-DF8C-099D-9CEDE68926BA}"/>
              </a:ext>
            </a:extLst>
          </p:cNvPr>
          <p:cNvSpPr>
            <a:spLocks noGrp="1"/>
          </p:cNvSpPr>
          <p:nvPr>
            <p:ph type="body" sz="quarter" idx="3"/>
          </p:nvPr>
        </p:nvSpPr>
        <p:spPr/>
        <p:txBody>
          <a:bodyPr/>
          <a:lstStyle/>
          <a:p>
            <a:r>
              <a:rPr lang="en-US" sz="2000" dirty="0" err="1"/>
              <a:t>LightGBM</a:t>
            </a:r>
            <a:endParaRPr lang="en-US" sz="2000" dirty="0"/>
          </a:p>
        </p:txBody>
      </p:sp>
      <p:sp>
        <p:nvSpPr>
          <p:cNvPr id="7" name="Text Placeholder 6">
            <a:extLst>
              <a:ext uri="{FF2B5EF4-FFF2-40B4-BE49-F238E27FC236}">
                <a16:creationId xmlns:a16="http://schemas.microsoft.com/office/drawing/2014/main" id="{A3AAA8DF-A90C-B335-DD91-78764B7F0DDE}"/>
              </a:ext>
            </a:extLst>
          </p:cNvPr>
          <p:cNvSpPr>
            <a:spLocks noGrp="1"/>
          </p:cNvSpPr>
          <p:nvPr>
            <p:ph type="body" sz="quarter" idx="13"/>
          </p:nvPr>
        </p:nvSpPr>
        <p:spPr/>
        <p:txBody>
          <a:bodyPr/>
          <a:lstStyle/>
          <a:p>
            <a:r>
              <a:rPr lang="en-US" sz="2000" dirty="0"/>
              <a:t>Tuned </a:t>
            </a:r>
            <a:r>
              <a:rPr lang="en-US" sz="2000" dirty="0" err="1"/>
              <a:t>XGBoost</a:t>
            </a:r>
            <a:endParaRPr lang="en-US" sz="2000" dirty="0"/>
          </a:p>
        </p:txBody>
      </p:sp>
      <p:pic>
        <p:nvPicPr>
          <p:cNvPr id="3" name="Picture 2" descr="A black background with white text&#10;&#10;Description automatically generated">
            <a:extLst>
              <a:ext uri="{FF2B5EF4-FFF2-40B4-BE49-F238E27FC236}">
                <a16:creationId xmlns:a16="http://schemas.microsoft.com/office/drawing/2014/main" id="{9B535EB6-5F6B-F983-24AD-17F024A7F68B}"/>
              </a:ext>
            </a:extLst>
          </p:cNvPr>
          <p:cNvPicPr>
            <a:picLocks noChangeAspect="1"/>
          </p:cNvPicPr>
          <p:nvPr/>
        </p:nvPicPr>
        <p:blipFill>
          <a:blip r:embed="rId2"/>
          <a:stretch>
            <a:fillRect/>
          </a:stretch>
        </p:blipFill>
        <p:spPr>
          <a:xfrm>
            <a:off x="542519" y="3147218"/>
            <a:ext cx="3619500" cy="520700"/>
          </a:xfrm>
          <a:prstGeom prst="rect">
            <a:avLst/>
          </a:prstGeom>
        </p:spPr>
      </p:pic>
      <p:pic>
        <p:nvPicPr>
          <p:cNvPr id="12" name="Picture 11" descr="A close up of a black background&#10;&#10;Description automatically generated">
            <a:extLst>
              <a:ext uri="{FF2B5EF4-FFF2-40B4-BE49-F238E27FC236}">
                <a16:creationId xmlns:a16="http://schemas.microsoft.com/office/drawing/2014/main" id="{7AA7D420-5003-39E8-106E-21A42F8A12CD}"/>
              </a:ext>
            </a:extLst>
          </p:cNvPr>
          <p:cNvPicPr>
            <a:picLocks noChangeAspect="1"/>
          </p:cNvPicPr>
          <p:nvPr/>
        </p:nvPicPr>
        <p:blipFill>
          <a:blip r:embed="rId3"/>
          <a:stretch>
            <a:fillRect/>
          </a:stretch>
        </p:blipFill>
        <p:spPr>
          <a:xfrm>
            <a:off x="4162019" y="3134518"/>
            <a:ext cx="3746500" cy="546100"/>
          </a:xfrm>
          <a:prstGeom prst="rect">
            <a:avLst/>
          </a:prstGeom>
        </p:spPr>
      </p:pic>
      <p:pic>
        <p:nvPicPr>
          <p:cNvPr id="14" name="Picture 13" descr="A close up of a black background&#10;&#10;Description automatically generated">
            <a:extLst>
              <a:ext uri="{FF2B5EF4-FFF2-40B4-BE49-F238E27FC236}">
                <a16:creationId xmlns:a16="http://schemas.microsoft.com/office/drawing/2014/main" id="{8EE9EDD9-95F5-654E-AA3F-409AD42D13B9}"/>
              </a:ext>
            </a:extLst>
          </p:cNvPr>
          <p:cNvPicPr>
            <a:picLocks noChangeAspect="1"/>
          </p:cNvPicPr>
          <p:nvPr/>
        </p:nvPicPr>
        <p:blipFill>
          <a:blip r:embed="rId4"/>
          <a:stretch>
            <a:fillRect/>
          </a:stretch>
        </p:blipFill>
        <p:spPr>
          <a:xfrm>
            <a:off x="7908519" y="3134518"/>
            <a:ext cx="3937000" cy="558800"/>
          </a:xfrm>
          <a:prstGeom prst="rect">
            <a:avLst/>
          </a:prstGeom>
        </p:spPr>
      </p:pic>
    </p:spTree>
    <p:extLst>
      <p:ext uri="{BB962C8B-B14F-4D97-AF65-F5344CB8AC3E}">
        <p14:creationId xmlns:p14="http://schemas.microsoft.com/office/powerpoint/2010/main" val="110076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FFE-2DB3-AA9B-792A-6B6EA428BC5B}"/>
              </a:ext>
            </a:extLst>
          </p:cNvPr>
          <p:cNvSpPr>
            <a:spLocks noGrp="1"/>
          </p:cNvSpPr>
          <p:nvPr>
            <p:ph type="title"/>
          </p:nvPr>
        </p:nvSpPr>
        <p:spPr/>
        <p:txBody>
          <a:bodyPr/>
          <a:lstStyle/>
          <a:p>
            <a:r>
              <a:rPr lang="en-US" dirty="0"/>
              <a:t>Data Analysis &amp; Considerations</a:t>
            </a:r>
          </a:p>
        </p:txBody>
      </p:sp>
      <p:sp>
        <p:nvSpPr>
          <p:cNvPr id="3" name="Content Placeholder 2">
            <a:extLst>
              <a:ext uri="{FF2B5EF4-FFF2-40B4-BE49-F238E27FC236}">
                <a16:creationId xmlns:a16="http://schemas.microsoft.com/office/drawing/2014/main" id="{778A3B5F-A37C-0E2C-CCDF-09765D7A671F}"/>
              </a:ext>
            </a:extLst>
          </p:cNvPr>
          <p:cNvSpPr>
            <a:spLocks noGrp="1"/>
          </p:cNvSpPr>
          <p:nvPr>
            <p:ph idx="1"/>
          </p:nvPr>
        </p:nvSpPr>
        <p:spPr/>
        <p:txBody>
          <a:bodyPr/>
          <a:lstStyle/>
          <a:p>
            <a:r>
              <a:rPr lang="en-US" dirty="0"/>
              <a:t>While considering the lack of details in the researched data, the probable human intelligible analysis leads us to understand that most metropolitan-based cities are much more expensive to live in and more rural areas are less expensive. These discoveries were evident when deep data analysis was performed on different metrics like the maximum and minimum price of houses per city. With the necessary human agent, it is important to realize that cities like Lahore, Karachi, and Islamabad have the highest average prices compared to rural and deserted areas/cities like Peshawar, Gujranwala, and </a:t>
            </a:r>
            <a:r>
              <a:rPr lang="en-US" dirty="0" err="1"/>
              <a:t>Attock</a:t>
            </a:r>
            <a:r>
              <a:rPr lang="en-US" dirty="0"/>
              <a:t>. </a:t>
            </a:r>
          </a:p>
        </p:txBody>
      </p:sp>
    </p:spTree>
    <p:extLst>
      <p:ext uri="{BB962C8B-B14F-4D97-AF65-F5344CB8AC3E}">
        <p14:creationId xmlns:p14="http://schemas.microsoft.com/office/powerpoint/2010/main" val="3614650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1237</TotalTime>
  <Words>431</Words>
  <Application>Microsoft Macintosh PowerPoint</Application>
  <PresentationFormat>Widescreen</PresentationFormat>
  <Paragraphs>42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Century Gothic</vt:lpstr>
      <vt:lpstr>Wingdings 3</vt:lpstr>
      <vt:lpstr>Ion Boardroom</vt:lpstr>
      <vt:lpstr>Predicting House Prices in Pakistan</vt:lpstr>
      <vt:lpstr>Background</vt:lpstr>
      <vt:lpstr>Intermediary Challenges While Implementation</vt:lpstr>
      <vt:lpstr>Solution</vt:lpstr>
      <vt:lpstr>Insights (I)</vt:lpstr>
      <vt:lpstr>PowerPoint Presentation</vt:lpstr>
      <vt:lpstr>Insights (II)</vt:lpstr>
      <vt:lpstr>Insights (III)</vt:lpstr>
      <vt:lpstr>Data Analysis &amp; Considerations</vt:lpstr>
      <vt:lpstr>Data Analysis &amp; Considerations Continued</vt:lpstr>
      <vt:lpstr>Human Agent Interpretation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Sami Munir</dc:creator>
  <cp:lastModifiedBy>Sami Munir</cp:lastModifiedBy>
  <cp:revision>5</cp:revision>
  <dcterms:created xsi:type="dcterms:W3CDTF">2024-12-08T08:37:22Z</dcterms:created>
  <dcterms:modified xsi:type="dcterms:W3CDTF">2024-12-21T16:15:54Z</dcterms:modified>
</cp:coreProperties>
</file>